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0" r:id="rId6"/>
    <p:sldId id="261" r:id="rId7"/>
    <p:sldId id="283" r:id="rId8"/>
    <p:sldId id="284" r:id="rId9"/>
    <p:sldId id="285" r:id="rId10"/>
    <p:sldId id="286" r:id="rId11"/>
    <p:sldId id="287" r:id="rId12"/>
    <p:sldId id="288" r:id="rId13"/>
    <p:sldId id="277" r:id="rId14"/>
    <p:sldId id="278" r:id="rId15"/>
    <p:sldId id="279" r:id="rId16"/>
    <p:sldId id="280" r:id="rId17"/>
    <p:sldId id="281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0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D8C2E-F854-41A1-9F5C-18FF00763F7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FCCD9-6CAA-4463-A284-16F519D526C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A15F37C-F04A-44B0-AC11-1829D294DB4F}" type="parTrans" cxnId="{184ED8E8-DCAF-44E5-9C98-FCB4E0B648FC}">
      <dgm:prSet/>
      <dgm:spPr/>
      <dgm:t>
        <a:bodyPr/>
        <a:lstStyle/>
        <a:p>
          <a:endParaRPr lang="en-US"/>
        </a:p>
      </dgm:t>
    </dgm:pt>
    <dgm:pt modelId="{20C97364-381E-4D84-9180-D581E6FB6B60}" type="sibTrans" cxnId="{184ED8E8-DCAF-44E5-9C98-FCB4E0B648FC}">
      <dgm:prSet/>
      <dgm:spPr/>
      <dgm:t>
        <a:bodyPr/>
        <a:lstStyle/>
        <a:p>
          <a:endParaRPr lang="en-US"/>
        </a:p>
      </dgm:t>
    </dgm:pt>
    <dgm:pt modelId="{D9056FAF-87C8-417C-8028-ACA97411CCD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F991340-2B25-41E8-8B2F-A8BCE46926BB}" type="parTrans" cxnId="{EBDEEE51-A4CE-4185-8C77-E666BA82DF20}">
      <dgm:prSet/>
      <dgm:spPr/>
      <dgm:t>
        <a:bodyPr/>
        <a:lstStyle/>
        <a:p>
          <a:endParaRPr lang="en-US"/>
        </a:p>
      </dgm:t>
    </dgm:pt>
    <dgm:pt modelId="{8D5893D9-090D-4384-9651-4CFEDE3B92F9}" type="sibTrans" cxnId="{EBDEEE51-A4CE-4185-8C77-E666BA82DF20}">
      <dgm:prSet/>
      <dgm:spPr/>
      <dgm:t>
        <a:bodyPr/>
        <a:lstStyle/>
        <a:p>
          <a:endParaRPr lang="en-US"/>
        </a:p>
      </dgm:t>
    </dgm:pt>
    <dgm:pt modelId="{7A7BFC20-979E-4E02-8040-9E38D8DCDBA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66B4A12E-1762-4FE1-B7E5-BDDA371366B9}" type="parTrans" cxnId="{A416153F-D955-4116-951A-32E90FF7F5E3}">
      <dgm:prSet/>
      <dgm:spPr/>
      <dgm:t>
        <a:bodyPr/>
        <a:lstStyle/>
        <a:p>
          <a:endParaRPr lang="en-US"/>
        </a:p>
      </dgm:t>
    </dgm:pt>
    <dgm:pt modelId="{FDCBDB52-7C54-4F3F-AE55-19CD3A3620F6}" type="sibTrans" cxnId="{A416153F-D955-4116-951A-32E90FF7F5E3}">
      <dgm:prSet/>
      <dgm:spPr/>
      <dgm:t>
        <a:bodyPr/>
        <a:lstStyle/>
        <a:p>
          <a:endParaRPr lang="en-US"/>
        </a:p>
      </dgm:t>
    </dgm:pt>
    <dgm:pt modelId="{3F61B42D-C99C-4F32-8FCA-C67C1A2891C8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D2055DFF-AC88-4203-A50A-5DD928A22140}" type="parTrans" cxnId="{ED378389-DCE8-43F9-B5FA-8A34AF6F1CFD}">
      <dgm:prSet/>
      <dgm:spPr/>
      <dgm:t>
        <a:bodyPr/>
        <a:lstStyle/>
        <a:p>
          <a:endParaRPr lang="en-US"/>
        </a:p>
      </dgm:t>
    </dgm:pt>
    <dgm:pt modelId="{E5047A88-4A8A-4876-A782-AD5A1C0C91A3}" type="sibTrans" cxnId="{ED378389-DCE8-43F9-B5FA-8A34AF6F1CFD}">
      <dgm:prSet/>
      <dgm:spPr/>
      <dgm:t>
        <a:bodyPr/>
        <a:lstStyle/>
        <a:p>
          <a:endParaRPr lang="en-US"/>
        </a:p>
      </dgm:t>
    </dgm:pt>
    <dgm:pt modelId="{9DACD092-CC77-4A0A-8509-3FB9C2C9E564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A7044959-C228-4BFE-A372-D42EC1FB0D2A}" type="parTrans" cxnId="{2BFF9905-D68E-441A-9974-009BE8B2B530}">
      <dgm:prSet/>
      <dgm:spPr/>
      <dgm:t>
        <a:bodyPr/>
        <a:lstStyle/>
        <a:p>
          <a:endParaRPr lang="en-US"/>
        </a:p>
      </dgm:t>
    </dgm:pt>
    <dgm:pt modelId="{E92A1BD7-666A-4354-AB62-954D3653AA11}" type="sibTrans" cxnId="{2BFF9905-D68E-441A-9974-009BE8B2B530}">
      <dgm:prSet/>
      <dgm:spPr/>
      <dgm:t>
        <a:bodyPr/>
        <a:lstStyle/>
        <a:p>
          <a:endParaRPr lang="en-US"/>
        </a:p>
      </dgm:t>
    </dgm:pt>
    <dgm:pt modelId="{3C873AA8-10EA-4F50-8827-8A02CDF70759}" type="pres">
      <dgm:prSet presAssocID="{DA6D8C2E-F854-41A1-9F5C-18FF00763F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A45530-1528-4D2D-B67B-B56F53EF054F}" type="pres">
      <dgm:prSet presAssocID="{351FCCD9-6CAA-4463-A284-16F519D526C5}" presName="dummy" presStyleCnt="0"/>
      <dgm:spPr/>
    </dgm:pt>
    <dgm:pt modelId="{57E1FFE0-5A79-45C9-83C3-97A2A9A7D97C}" type="pres">
      <dgm:prSet presAssocID="{351FCCD9-6CAA-4463-A284-16F519D526C5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FEA37-9D00-4C41-869C-2CD0EBF610BC}" type="pres">
      <dgm:prSet presAssocID="{20C97364-381E-4D84-9180-D581E6FB6B60}" presName="sibTrans" presStyleLbl="node1" presStyleIdx="0" presStyleCnt="5"/>
      <dgm:spPr/>
      <dgm:t>
        <a:bodyPr/>
        <a:lstStyle/>
        <a:p>
          <a:endParaRPr lang="en-US"/>
        </a:p>
      </dgm:t>
    </dgm:pt>
    <dgm:pt modelId="{B08F5A6F-FC5F-4BAE-95C7-1FA166227A57}" type="pres">
      <dgm:prSet presAssocID="{D9056FAF-87C8-417C-8028-ACA97411CCD4}" presName="dummy" presStyleCnt="0"/>
      <dgm:spPr/>
    </dgm:pt>
    <dgm:pt modelId="{3667227A-6678-4D18-A2AB-E613E6F52CD8}" type="pres">
      <dgm:prSet presAssocID="{D9056FAF-87C8-417C-8028-ACA97411CCD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B13B5F-B239-4C2B-9A41-1E27C04D614F}" type="pres">
      <dgm:prSet presAssocID="{8D5893D9-090D-4384-9651-4CFEDE3B92F9}" presName="sibTrans" presStyleLbl="node1" presStyleIdx="1" presStyleCnt="5"/>
      <dgm:spPr/>
      <dgm:t>
        <a:bodyPr/>
        <a:lstStyle/>
        <a:p>
          <a:endParaRPr lang="en-US"/>
        </a:p>
      </dgm:t>
    </dgm:pt>
    <dgm:pt modelId="{887D71DA-F031-462F-953D-D105713130DA}" type="pres">
      <dgm:prSet presAssocID="{7A7BFC20-979E-4E02-8040-9E38D8DCDBAB}" presName="dummy" presStyleCnt="0"/>
      <dgm:spPr/>
    </dgm:pt>
    <dgm:pt modelId="{468AF7A6-29F4-4375-9EC5-836B9EE648AC}" type="pres">
      <dgm:prSet presAssocID="{7A7BFC20-979E-4E02-8040-9E38D8DCDBAB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2ADB-D947-4394-AEF1-EC94CBB4A8AD}" type="pres">
      <dgm:prSet presAssocID="{FDCBDB52-7C54-4F3F-AE55-19CD3A3620F6}" presName="sibTrans" presStyleLbl="node1" presStyleIdx="2" presStyleCnt="5"/>
      <dgm:spPr/>
      <dgm:t>
        <a:bodyPr/>
        <a:lstStyle/>
        <a:p>
          <a:endParaRPr lang="en-US"/>
        </a:p>
      </dgm:t>
    </dgm:pt>
    <dgm:pt modelId="{AA5F19B0-0F5F-42A3-8944-1206D03A71C6}" type="pres">
      <dgm:prSet presAssocID="{3F61B42D-C99C-4F32-8FCA-C67C1A2891C8}" presName="dummy" presStyleCnt="0"/>
      <dgm:spPr/>
    </dgm:pt>
    <dgm:pt modelId="{9ECF02C6-2F65-4EA6-AD75-866BA565790B}" type="pres">
      <dgm:prSet presAssocID="{3F61B42D-C99C-4F32-8FCA-C67C1A2891C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5570A-6D13-4355-AFE6-50069D0F9194}" type="pres">
      <dgm:prSet presAssocID="{E5047A88-4A8A-4876-A782-AD5A1C0C91A3}" presName="sibTrans" presStyleLbl="node1" presStyleIdx="3" presStyleCnt="5"/>
      <dgm:spPr/>
      <dgm:t>
        <a:bodyPr/>
        <a:lstStyle/>
        <a:p>
          <a:endParaRPr lang="en-US"/>
        </a:p>
      </dgm:t>
    </dgm:pt>
    <dgm:pt modelId="{6B288C04-C59C-4973-957E-6311292322CA}" type="pres">
      <dgm:prSet presAssocID="{9DACD092-CC77-4A0A-8509-3FB9C2C9E564}" presName="dummy" presStyleCnt="0"/>
      <dgm:spPr/>
    </dgm:pt>
    <dgm:pt modelId="{11BE5485-AE6E-43F4-B61A-7BFE226596B7}" type="pres">
      <dgm:prSet presAssocID="{9DACD092-CC77-4A0A-8509-3FB9C2C9E56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19376-BE8C-4DC4-9874-8423E8CD09B7}" type="pres">
      <dgm:prSet presAssocID="{E92A1BD7-666A-4354-AB62-954D3653AA11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DEE0142F-0825-4B7E-AE60-51CE8F57B5BC}" type="presOf" srcId="{FDCBDB52-7C54-4F3F-AE55-19CD3A3620F6}" destId="{44C12ADB-D947-4394-AEF1-EC94CBB4A8AD}" srcOrd="0" destOrd="0" presId="urn:microsoft.com/office/officeart/2005/8/layout/cycle1"/>
    <dgm:cxn modelId="{453DA1FB-C019-4D4F-BC31-D083E987B09C}" type="presOf" srcId="{E5047A88-4A8A-4876-A782-AD5A1C0C91A3}" destId="{1BD5570A-6D13-4355-AFE6-50069D0F9194}" srcOrd="0" destOrd="0" presId="urn:microsoft.com/office/officeart/2005/8/layout/cycle1"/>
    <dgm:cxn modelId="{2BFF9905-D68E-441A-9974-009BE8B2B530}" srcId="{DA6D8C2E-F854-41A1-9F5C-18FF00763F78}" destId="{9DACD092-CC77-4A0A-8509-3FB9C2C9E564}" srcOrd="4" destOrd="0" parTransId="{A7044959-C228-4BFE-A372-D42EC1FB0D2A}" sibTransId="{E92A1BD7-666A-4354-AB62-954D3653AA11}"/>
    <dgm:cxn modelId="{EBDEEE51-A4CE-4185-8C77-E666BA82DF20}" srcId="{DA6D8C2E-F854-41A1-9F5C-18FF00763F78}" destId="{D9056FAF-87C8-417C-8028-ACA97411CCD4}" srcOrd="1" destOrd="0" parTransId="{3F991340-2B25-41E8-8B2F-A8BCE46926BB}" sibTransId="{8D5893D9-090D-4384-9651-4CFEDE3B92F9}"/>
    <dgm:cxn modelId="{4B2FBD5F-FBF2-404E-A9BF-EEAE15AC6D6A}" type="presOf" srcId="{E92A1BD7-666A-4354-AB62-954D3653AA11}" destId="{17419376-BE8C-4DC4-9874-8423E8CD09B7}" srcOrd="0" destOrd="0" presId="urn:microsoft.com/office/officeart/2005/8/layout/cycle1"/>
    <dgm:cxn modelId="{A416153F-D955-4116-951A-32E90FF7F5E3}" srcId="{DA6D8C2E-F854-41A1-9F5C-18FF00763F78}" destId="{7A7BFC20-979E-4E02-8040-9E38D8DCDBAB}" srcOrd="2" destOrd="0" parTransId="{66B4A12E-1762-4FE1-B7E5-BDDA371366B9}" sibTransId="{FDCBDB52-7C54-4F3F-AE55-19CD3A3620F6}"/>
    <dgm:cxn modelId="{2A316805-5661-4F8F-8521-A10511FCCF3E}" type="presOf" srcId="{8D5893D9-090D-4384-9651-4CFEDE3B92F9}" destId="{D4B13B5F-B239-4C2B-9A41-1E27C04D614F}" srcOrd="0" destOrd="0" presId="urn:microsoft.com/office/officeart/2005/8/layout/cycle1"/>
    <dgm:cxn modelId="{130ED73C-691D-4AE5-90E1-4BF36A3D52C7}" type="presOf" srcId="{20C97364-381E-4D84-9180-D581E6FB6B60}" destId="{D91FEA37-9D00-4C41-869C-2CD0EBF610BC}" srcOrd="0" destOrd="0" presId="urn:microsoft.com/office/officeart/2005/8/layout/cycle1"/>
    <dgm:cxn modelId="{BAF13181-D636-43F2-8B3D-FDBE44ACCA9E}" type="presOf" srcId="{9DACD092-CC77-4A0A-8509-3FB9C2C9E564}" destId="{11BE5485-AE6E-43F4-B61A-7BFE226596B7}" srcOrd="0" destOrd="0" presId="urn:microsoft.com/office/officeart/2005/8/layout/cycle1"/>
    <dgm:cxn modelId="{111A13F4-1A6B-4CF3-BEA7-E00FA60DF044}" type="presOf" srcId="{DA6D8C2E-F854-41A1-9F5C-18FF00763F78}" destId="{3C873AA8-10EA-4F50-8827-8A02CDF70759}" srcOrd="0" destOrd="0" presId="urn:microsoft.com/office/officeart/2005/8/layout/cycle1"/>
    <dgm:cxn modelId="{6C482A43-81B1-41F1-B61D-82C20F94DEA9}" type="presOf" srcId="{351FCCD9-6CAA-4463-A284-16F519D526C5}" destId="{57E1FFE0-5A79-45C9-83C3-97A2A9A7D97C}" srcOrd="0" destOrd="0" presId="urn:microsoft.com/office/officeart/2005/8/layout/cycle1"/>
    <dgm:cxn modelId="{6829F536-3E48-454B-A848-69439998CE43}" type="presOf" srcId="{D9056FAF-87C8-417C-8028-ACA97411CCD4}" destId="{3667227A-6678-4D18-A2AB-E613E6F52CD8}" srcOrd="0" destOrd="0" presId="urn:microsoft.com/office/officeart/2005/8/layout/cycle1"/>
    <dgm:cxn modelId="{49156AFA-3B3C-4EBA-B0A1-EE61BB18478E}" type="presOf" srcId="{7A7BFC20-979E-4E02-8040-9E38D8DCDBAB}" destId="{468AF7A6-29F4-4375-9EC5-836B9EE648AC}" srcOrd="0" destOrd="0" presId="urn:microsoft.com/office/officeart/2005/8/layout/cycle1"/>
    <dgm:cxn modelId="{E5D3075B-1D43-4142-8ACA-5E81C35859EC}" type="presOf" srcId="{3F61B42D-C99C-4F32-8FCA-C67C1A2891C8}" destId="{9ECF02C6-2F65-4EA6-AD75-866BA565790B}" srcOrd="0" destOrd="0" presId="urn:microsoft.com/office/officeart/2005/8/layout/cycle1"/>
    <dgm:cxn modelId="{ED378389-DCE8-43F9-B5FA-8A34AF6F1CFD}" srcId="{DA6D8C2E-F854-41A1-9F5C-18FF00763F78}" destId="{3F61B42D-C99C-4F32-8FCA-C67C1A2891C8}" srcOrd="3" destOrd="0" parTransId="{D2055DFF-AC88-4203-A50A-5DD928A22140}" sibTransId="{E5047A88-4A8A-4876-A782-AD5A1C0C91A3}"/>
    <dgm:cxn modelId="{184ED8E8-DCAF-44E5-9C98-FCB4E0B648FC}" srcId="{DA6D8C2E-F854-41A1-9F5C-18FF00763F78}" destId="{351FCCD9-6CAA-4463-A284-16F519D526C5}" srcOrd="0" destOrd="0" parTransId="{EA15F37C-F04A-44B0-AC11-1829D294DB4F}" sibTransId="{20C97364-381E-4D84-9180-D581E6FB6B60}"/>
    <dgm:cxn modelId="{CB961A34-584C-4A99-A6DF-2AA5D7200319}" type="presParOf" srcId="{3C873AA8-10EA-4F50-8827-8A02CDF70759}" destId="{4CA45530-1528-4D2D-B67B-B56F53EF054F}" srcOrd="0" destOrd="0" presId="urn:microsoft.com/office/officeart/2005/8/layout/cycle1"/>
    <dgm:cxn modelId="{7F3A0097-979A-432A-ACDA-C75FAEF40CFF}" type="presParOf" srcId="{3C873AA8-10EA-4F50-8827-8A02CDF70759}" destId="{57E1FFE0-5A79-45C9-83C3-97A2A9A7D97C}" srcOrd="1" destOrd="0" presId="urn:microsoft.com/office/officeart/2005/8/layout/cycle1"/>
    <dgm:cxn modelId="{CB36F66C-5F90-4C01-91B9-5F9E0DBD6DDF}" type="presParOf" srcId="{3C873AA8-10EA-4F50-8827-8A02CDF70759}" destId="{D91FEA37-9D00-4C41-869C-2CD0EBF610BC}" srcOrd="2" destOrd="0" presId="urn:microsoft.com/office/officeart/2005/8/layout/cycle1"/>
    <dgm:cxn modelId="{DE63FC3D-9AB7-4654-B1A9-431A2853C011}" type="presParOf" srcId="{3C873AA8-10EA-4F50-8827-8A02CDF70759}" destId="{B08F5A6F-FC5F-4BAE-95C7-1FA166227A57}" srcOrd="3" destOrd="0" presId="urn:microsoft.com/office/officeart/2005/8/layout/cycle1"/>
    <dgm:cxn modelId="{851D0A4E-EB52-401D-85AE-D9A7C75D0846}" type="presParOf" srcId="{3C873AA8-10EA-4F50-8827-8A02CDF70759}" destId="{3667227A-6678-4D18-A2AB-E613E6F52CD8}" srcOrd="4" destOrd="0" presId="urn:microsoft.com/office/officeart/2005/8/layout/cycle1"/>
    <dgm:cxn modelId="{5C1659D2-9764-4F72-B991-0EB12FD53237}" type="presParOf" srcId="{3C873AA8-10EA-4F50-8827-8A02CDF70759}" destId="{D4B13B5F-B239-4C2B-9A41-1E27C04D614F}" srcOrd="5" destOrd="0" presId="urn:microsoft.com/office/officeart/2005/8/layout/cycle1"/>
    <dgm:cxn modelId="{9F0EC587-EECC-485B-B928-6CEB5416973E}" type="presParOf" srcId="{3C873AA8-10EA-4F50-8827-8A02CDF70759}" destId="{887D71DA-F031-462F-953D-D105713130DA}" srcOrd="6" destOrd="0" presId="urn:microsoft.com/office/officeart/2005/8/layout/cycle1"/>
    <dgm:cxn modelId="{A706D661-315A-4923-82A6-C79D6F798C05}" type="presParOf" srcId="{3C873AA8-10EA-4F50-8827-8A02CDF70759}" destId="{468AF7A6-29F4-4375-9EC5-836B9EE648AC}" srcOrd="7" destOrd="0" presId="urn:microsoft.com/office/officeart/2005/8/layout/cycle1"/>
    <dgm:cxn modelId="{7A8D8992-4DF1-47D2-994F-267D51AD2BDF}" type="presParOf" srcId="{3C873AA8-10EA-4F50-8827-8A02CDF70759}" destId="{44C12ADB-D947-4394-AEF1-EC94CBB4A8AD}" srcOrd="8" destOrd="0" presId="urn:microsoft.com/office/officeart/2005/8/layout/cycle1"/>
    <dgm:cxn modelId="{1EA6F41B-C406-4972-BB47-552696938027}" type="presParOf" srcId="{3C873AA8-10EA-4F50-8827-8A02CDF70759}" destId="{AA5F19B0-0F5F-42A3-8944-1206D03A71C6}" srcOrd="9" destOrd="0" presId="urn:microsoft.com/office/officeart/2005/8/layout/cycle1"/>
    <dgm:cxn modelId="{F426CB8A-F6C4-4641-8002-13B8A6F386C0}" type="presParOf" srcId="{3C873AA8-10EA-4F50-8827-8A02CDF70759}" destId="{9ECF02C6-2F65-4EA6-AD75-866BA565790B}" srcOrd="10" destOrd="0" presId="urn:microsoft.com/office/officeart/2005/8/layout/cycle1"/>
    <dgm:cxn modelId="{B7035DBC-9831-450E-9588-E46D8CF96176}" type="presParOf" srcId="{3C873AA8-10EA-4F50-8827-8A02CDF70759}" destId="{1BD5570A-6D13-4355-AFE6-50069D0F9194}" srcOrd="11" destOrd="0" presId="urn:microsoft.com/office/officeart/2005/8/layout/cycle1"/>
    <dgm:cxn modelId="{84D7BF42-2550-47F0-A278-A0B144865635}" type="presParOf" srcId="{3C873AA8-10EA-4F50-8827-8A02CDF70759}" destId="{6B288C04-C59C-4973-957E-6311292322CA}" srcOrd="12" destOrd="0" presId="urn:microsoft.com/office/officeart/2005/8/layout/cycle1"/>
    <dgm:cxn modelId="{9FA26F19-D1CC-4BD1-8B7F-9AD597B941AC}" type="presParOf" srcId="{3C873AA8-10EA-4F50-8827-8A02CDF70759}" destId="{11BE5485-AE6E-43F4-B61A-7BFE226596B7}" srcOrd="13" destOrd="0" presId="urn:microsoft.com/office/officeart/2005/8/layout/cycle1"/>
    <dgm:cxn modelId="{C3D65A21-AC8B-4D3E-83CC-57B552B28B8C}" type="presParOf" srcId="{3C873AA8-10EA-4F50-8827-8A02CDF70759}" destId="{17419376-BE8C-4DC4-9874-8423E8CD09B7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DE323-F2BD-4356-90A5-07C9008E6981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175D0-BBF8-437E-9103-FB14BDE31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4AF42-B0CF-4DEE-A450-2AA37E610735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1289F-933B-41DF-A1A9-5E212C348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1289F-933B-41DF-A1A9-5E212C348A7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B9946-C2C7-432A-8236-6358B6A479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1D8BD707-D9CF-40AE-B4C6-C98DA3205C09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4/30/2009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6F15528-21DE-4FAA-801E-634DDDAF4B2B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d"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1D17-0FA1-4A93-8430-112E83E28DB8}" type="datetimeFigureOut">
              <a:rPr lang="en-US" smtClean="0"/>
              <a:pPr/>
              <a:t>4/30/2009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EFFD-2345-47F3-A228-A4F0917260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d"/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4/30/2009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d"/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X&amp;start=1&amp;oi=define&amp;q=http://www.greenwich-consulting.com/templates/gwcsimple.php?NodId=62&amp;usg=AFQjCNFIXRX9ZxIp3jJgbmXJocdj8hO2Xw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19800"/>
          </a:xfrm>
        </p:spPr>
        <p:txBody>
          <a:bodyPr/>
          <a:lstStyle/>
          <a:p>
            <a:r>
              <a:rPr lang="en-US" sz="8000" dirty="0" smtClean="0"/>
              <a:t>CRM Done Right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By Darrell K. Rigby and Dianne </a:t>
            </a:r>
            <a:r>
              <a:rPr lang="en-US" sz="2800" dirty="0" err="1" smtClean="0"/>
              <a:t>Ledingham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35" name="Picture 11" descr="D:\FILES\PFILES\MSOFFICE\MEDIA\CNTCD1\ClipArt4\j023963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86868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lex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00200"/>
            <a:ext cx="58674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13192" cy="1636776"/>
          </a:xfrm>
        </p:spPr>
        <p:txBody>
          <a:bodyPr/>
          <a:lstStyle/>
          <a:p>
            <a:r>
              <a:rPr lang="en-US" dirty="0" smtClean="0"/>
              <a:t>Do we need perfect data?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57400"/>
            <a:ext cx="8022336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Companies need to clearly distinguish b/n activities that truly demand perfect data and those that can get by with “good enough” info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Brother international </a:t>
            </a:r>
            <a:r>
              <a:rPr lang="en-US" dirty="0" smtClean="0">
                <a:solidFill>
                  <a:schemeClr val="tx1"/>
                </a:solidFill>
              </a:rPr>
              <a:t>– persistent problem: a high rate of prod returns – service representatives were failing to address recent buyer’s questions and complaints – frustrated customers were returning their products to retailers --pain point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CRM—bolster their call centers  -- refine the system as it was implemented and adjust the training program as circumstances warranted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Used the right way, real-time info can help companies cope with high levels of complexity in their customer relationship cycle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Molex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larger customer base and a vast pipeline of potential orders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2002, installed a CRM system to manage its order pipeline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gains were immediate: improved order mgt, better global coordination of inventory and pricing b/n regions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7818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WHERE DO WE GO FROM HERE?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 As Kimberly-Clark, Brother, and Molex found</a:t>
            </a:r>
            <a:br>
              <a:rPr lang="en-US" sz="2800" b="1" dirty="0" smtClean="0"/>
            </a:br>
            <a:r>
              <a:rPr lang="en-US" sz="2800" b="1" dirty="0" smtClean="0"/>
              <a:t>The data produced by a narrowly focused CRM system – reveal additional opportunities for important business refinements</a:t>
            </a:r>
            <a:br>
              <a:rPr lang="en-US" sz="2800" b="1" dirty="0" smtClean="0"/>
            </a:br>
            <a:r>
              <a:rPr lang="en-US" sz="2800" b="1" dirty="0" smtClean="0"/>
              <a:t>Those refinements – amount to a broad CRM application that extends across the company  </a:t>
            </a:r>
            <a:br>
              <a:rPr lang="en-US" sz="2800" b="1" dirty="0" smtClean="0"/>
            </a:br>
            <a:r>
              <a:rPr lang="en-US" sz="2800" b="1" dirty="0" smtClean="0"/>
              <a:t>It’s also often possible to extend the benefits of CRM to related business units</a:t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No longer a black hole, CRM is becoming a basic building block of corporate success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CRM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6781800" cy="533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series of activities that runs from the initial segmenting and targeting of customers all the way through to wooing them back for more.</a:t>
            </a:r>
          </a:p>
          <a:p>
            <a:r>
              <a:rPr lang="en-US" sz="2800" dirty="0" smtClean="0"/>
              <a:t>When companies carefully examine their customer relationship cycles, they usually find some deep-seated problems in a few areas that undermine overall performance.  These pain points are the focus of the CRM effort in the cycle.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715000" y="0"/>
          <a:ext cx="3429000" cy="172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realta.co.id/solutions/images/gambar_goldmi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79152" y="4495800"/>
            <a:ext cx="2212448" cy="2238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CRM Cycle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Strategic?</a:t>
            </a:r>
          </a:p>
          <a:p>
            <a:r>
              <a:rPr lang="en-US" dirty="0" smtClean="0"/>
              <a:t>Where are our problems?</a:t>
            </a:r>
          </a:p>
          <a:p>
            <a:r>
              <a:rPr lang="en-US" dirty="0" smtClean="0"/>
              <a:t>Is our information relevant?</a:t>
            </a:r>
          </a:p>
          <a:p>
            <a:r>
              <a:rPr lang="en-US" dirty="0" smtClean="0"/>
              <a:t>What must be done first?</a:t>
            </a:r>
          </a:p>
          <a:p>
            <a:endParaRPr lang="en-US" dirty="0" smtClean="0"/>
          </a:p>
          <a:p>
            <a:r>
              <a:rPr lang="en-US" dirty="0" smtClean="0"/>
              <a:t>This is the realism incorporated in a CRM cycle to deploy its best advantages.</a:t>
            </a:r>
            <a:endParaRPr lang="en-US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Relationship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CRM system can automate every aspect of a companies relationship with its customers.</a:t>
            </a:r>
          </a:p>
          <a:p>
            <a:r>
              <a:rPr lang="en-US" sz="2800" dirty="0" smtClean="0"/>
              <a:t>Smart companies focus their CRM implementations, carefully choosing which segment of the cycle and functions within that segment.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www.information-management.com/media/editorial/dmreview/199911/199911_060_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657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 l="5621" t="33987" r="75063" b="16385"/>
          <a:stretch>
            <a:fillRect/>
          </a:stretch>
        </p:blipFill>
        <p:spPr bwMode="auto">
          <a:xfrm>
            <a:off x="533400" y="2286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5266" t="29543" r="74683" b="37958"/>
          <a:stretch>
            <a:fillRect/>
          </a:stretch>
        </p:blipFill>
        <p:spPr bwMode="auto">
          <a:xfrm>
            <a:off x="609600" y="4114800"/>
            <a:ext cx="7543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CRM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Kimberly-Clark started with a modest, customized CRM system to collect and analyze promotion data that could substantially improve the effectiveness of its overall customer relationship cycle.</a:t>
            </a:r>
          </a:p>
          <a:p>
            <a:endParaRPr lang="en-US" sz="2800" dirty="0" smtClean="0"/>
          </a:p>
          <a:p>
            <a:r>
              <a:rPr lang="en-US" sz="2800" dirty="0" smtClean="0"/>
              <a:t>Brother’s CRP path enabled them to move from segment to segment to make them efficient and effective in the whole CRM cycle</a:t>
            </a:r>
          </a:p>
          <a:p>
            <a:endParaRPr lang="en-US" sz="2800" dirty="0" smtClean="0"/>
          </a:p>
          <a:p>
            <a:r>
              <a:rPr lang="en-US" sz="2800" dirty="0" smtClean="0"/>
              <a:t>Molex focused on the functions of their segment then moved to further the critical business processes beyond the CRM</a:t>
            </a:r>
            <a:endParaRPr lang="en-US" sz="2800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Pros of CRM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New and better information</a:t>
            </a:r>
          </a:p>
          <a:p>
            <a:r>
              <a:rPr lang="en-US" b="1" dirty="0" smtClean="0"/>
              <a:t>Information travels quicker</a:t>
            </a:r>
          </a:p>
          <a:p>
            <a:r>
              <a:rPr lang="en-US" b="1" dirty="0" smtClean="0"/>
              <a:t>Get sales opportunities much earlier</a:t>
            </a:r>
          </a:p>
          <a:p>
            <a:r>
              <a:rPr lang="en-US" b="1" dirty="0" smtClean="0"/>
              <a:t>Accurate sales targets</a:t>
            </a:r>
          </a:p>
          <a:p>
            <a:r>
              <a:rPr lang="en-US" b="1" dirty="0" smtClean="0"/>
              <a:t>Improved global coordination of inventory and pricing in regions</a:t>
            </a:r>
          </a:p>
          <a:p>
            <a:r>
              <a:rPr lang="en-US" b="1" dirty="0" smtClean="0"/>
              <a:t>Better data</a:t>
            </a:r>
          </a:p>
          <a:p>
            <a:pPr lvl="1"/>
            <a:r>
              <a:rPr lang="en-US" b="1" dirty="0" smtClean="0"/>
              <a:t>Improved budget planning</a:t>
            </a:r>
            <a:endParaRPr lang="en-US" b="1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Pros of CRM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Get end to end view</a:t>
            </a:r>
          </a:p>
          <a:p>
            <a:pPr lvl="1"/>
            <a:r>
              <a:rPr lang="en-US" b="1" dirty="0" smtClean="0"/>
              <a:t>Upstream links for suppliers and downstream connections to the customers</a:t>
            </a:r>
          </a:p>
          <a:p>
            <a:r>
              <a:rPr lang="en-US" b="1" dirty="0" smtClean="0"/>
              <a:t>Can be used to build an integrated enterprise for the customers</a:t>
            </a:r>
          </a:p>
          <a:p>
            <a:pPr lvl="1"/>
            <a:r>
              <a:rPr lang="en-US" b="1" dirty="0" smtClean="0"/>
              <a:t>Ingersoll-Rand wants to do this  </a:t>
            </a:r>
            <a:endParaRPr lang="en-US" b="1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Cons of CRM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Installation is not easy</a:t>
            </a:r>
          </a:p>
          <a:p>
            <a:r>
              <a:rPr lang="en-US" b="1" dirty="0" smtClean="0"/>
              <a:t>Risks are involved</a:t>
            </a:r>
          </a:p>
          <a:p>
            <a:r>
              <a:rPr lang="en-US" b="1" dirty="0" smtClean="0"/>
              <a:t>Costs a lot</a:t>
            </a:r>
          </a:p>
          <a:p>
            <a:r>
              <a:rPr lang="en-US" b="1" dirty="0" smtClean="0"/>
              <a:t>No benefit if there is no clear performance measures and standards</a:t>
            </a:r>
          </a:p>
          <a:p>
            <a:r>
              <a:rPr lang="en-US" b="1" dirty="0" smtClean="0"/>
              <a:t>Careful planning is involved which could take time</a:t>
            </a:r>
          </a:p>
          <a:p>
            <a:r>
              <a:rPr lang="en-US" b="1" dirty="0" smtClean="0"/>
              <a:t>Needs attention </a:t>
            </a:r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3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i="1" dirty="0" smtClean="0"/>
              <a:t>Tim</a:t>
            </a:r>
            <a:r>
              <a:rPr lang="en-US" sz="3600" b="1" dirty="0" smtClean="0"/>
              <a:t> = </a:t>
            </a:r>
            <a:r>
              <a:rPr lang="en-US" b="1" dirty="0" smtClean="0"/>
              <a:t>Introduction        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5400" b="1" i="1" dirty="0" err="1" smtClean="0"/>
              <a:t>Yifan</a:t>
            </a:r>
            <a:r>
              <a:rPr lang="en-US" sz="3600" b="1" dirty="0" smtClean="0"/>
              <a:t> = </a:t>
            </a:r>
            <a:r>
              <a:rPr lang="en-US" b="1" dirty="0" smtClean="0"/>
              <a:t>Company Overviews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5400" b="1" i="1" dirty="0" smtClean="0"/>
              <a:t>Jesse</a:t>
            </a:r>
            <a:r>
              <a:rPr lang="en-US" sz="3600" b="1" dirty="0" smtClean="0"/>
              <a:t> = </a:t>
            </a:r>
            <a:r>
              <a:rPr lang="en-US" b="1" dirty="0" smtClean="0"/>
              <a:t>CRM cycle 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5400" b="1" i="1" dirty="0" smtClean="0"/>
              <a:t>Joey</a:t>
            </a:r>
            <a:r>
              <a:rPr lang="en-US" sz="3600" b="1" dirty="0" smtClean="0"/>
              <a:t> = </a:t>
            </a:r>
            <a:r>
              <a:rPr lang="en-US" b="1" dirty="0" smtClean="0"/>
              <a:t>Pros and Cons of CRM systems 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5400" b="1" i="1" dirty="0" smtClean="0"/>
              <a:t>Mike</a:t>
            </a:r>
            <a:r>
              <a:rPr lang="en-US" sz="5400" b="1" dirty="0" smtClean="0"/>
              <a:t> </a:t>
            </a:r>
            <a:r>
              <a:rPr lang="en-US" sz="3600" b="1" dirty="0" smtClean="0"/>
              <a:t>= </a:t>
            </a:r>
            <a:r>
              <a:rPr lang="en-US" sz="4900" b="1" dirty="0" smtClean="0"/>
              <a:t>Costs of CRM systems</a:t>
            </a:r>
            <a:endParaRPr lang="en-US" sz="4900" b="1" dirty="0"/>
          </a:p>
        </p:txBody>
      </p:sp>
      <p:pic>
        <p:nvPicPr>
          <p:cNvPr id="3074" name="Picture 2" descr="D:\FILES\PFILES\MSOFFICE\MEDIA\CNTCD1\ClipArt6\j029547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1"/>
            <a:ext cx="22098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Calculating the Cost of CRM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Ace Grocery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Ace Grocery has a new competitor in town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	Newspaper Poll estimates 20% of Ace’s customers to switch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Consultant estimates that 10% could be saved by offering them $100 in rewards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Owner Todd Green debates his options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Do Nothing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Give $100 to everyone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Reward just the right customers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 smtClean="0"/>
              <a:t>Purchase a CRM system</a:t>
            </a:r>
          </a:p>
          <a:p>
            <a:endParaRPr lang="en-US" dirty="0"/>
          </a:p>
        </p:txBody>
      </p:sp>
      <p:pic>
        <p:nvPicPr>
          <p:cNvPr id="3075" name="Picture 3" descr="C:\Documents and Settings\Kenshin Himura\Local Settings\Temporary Internet Files\Content.IE5\R4IAYEOW\MCPE03513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81400"/>
            <a:ext cx="3176587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1,000 customers @ $1,000=</a:t>
            </a:r>
          </a:p>
          <a:p>
            <a:pPr>
              <a:buNone/>
            </a:pPr>
            <a:r>
              <a:rPr lang="en-US" dirty="0" smtClean="0"/>
              <a:t>      $1 million customer base</a:t>
            </a:r>
          </a:p>
          <a:p>
            <a:r>
              <a:rPr lang="en-US" dirty="0" smtClean="0"/>
              <a:t>Retain only 80% of customers</a:t>
            </a:r>
          </a:p>
          <a:p>
            <a:r>
              <a:rPr lang="en-US" dirty="0" smtClean="0"/>
              <a:t>Value drop to $800,000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Give $100 to Everyone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Fewer customers lost</a:t>
            </a:r>
          </a:p>
          <a:p>
            <a:r>
              <a:rPr lang="en-US" dirty="0" smtClean="0"/>
              <a:t>Expenses would likely decrease value to $800,000</a:t>
            </a:r>
          </a:p>
          <a:p>
            <a:pPr lvl="1"/>
            <a:r>
              <a:rPr lang="en-US" dirty="0" smtClean="0"/>
              <a:t>Todd begins to wonder if he could use CRM data to find precisely who would defect</a:t>
            </a:r>
            <a:endParaRPr lang="en-US" dirty="0"/>
          </a:p>
        </p:txBody>
      </p:sp>
      <p:pic>
        <p:nvPicPr>
          <p:cNvPr id="2050" name="Picture 2" descr="C:\Documents and Settings\Kenshin Himura\Local Settings\Temporary Internet Files\Content.IE5\B31RB8ME\MCj043960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790200"/>
            <a:ext cx="2514600" cy="206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Reward Just the Right Ones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$100 to ONLY the ones who will defect</a:t>
            </a:r>
          </a:p>
          <a:p>
            <a:r>
              <a:rPr lang="en-US" dirty="0" smtClean="0"/>
              <a:t>Ace’s value will drop to $880,000</a:t>
            </a:r>
          </a:p>
          <a:p>
            <a:r>
              <a:rPr lang="en-US" dirty="0" smtClean="0"/>
              <a:t>$80,000 = most Todd would pay for perfect information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Purchase a CRM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312" y="2181225"/>
            <a:ext cx="4041775" cy="3951288"/>
          </a:xfrm>
        </p:spPr>
        <p:txBody>
          <a:bodyPr/>
          <a:lstStyle/>
          <a:p>
            <a:r>
              <a:rPr lang="en-US" dirty="0" smtClean="0"/>
              <a:t>$50,000 to purchase and implement CRM system</a:t>
            </a:r>
          </a:p>
          <a:p>
            <a:r>
              <a:rPr lang="en-US" dirty="0" smtClean="0"/>
              <a:t>Only correctly identify 60% of potential defectors</a:t>
            </a:r>
          </a:p>
          <a:p>
            <a:pPr lvl="1"/>
            <a:r>
              <a:rPr lang="en-US" dirty="0" smtClean="0"/>
              <a:t>30% of loyal customers identified as defectors</a:t>
            </a:r>
          </a:p>
          <a:p>
            <a:r>
              <a:rPr lang="en-US" dirty="0" smtClean="0"/>
              <a:t>Imperfect information = value drop to $774,000</a:t>
            </a:r>
          </a:p>
        </p:txBody>
      </p:sp>
      <p:pic>
        <p:nvPicPr>
          <p:cNvPr id="1026" name="Picture 2" descr="C:\Documents and Settings\Kenshin Himura\Local Settings\Temporary Internet Files\Content.IE5\B31RB8ME\MCBD09497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1827212" cy="1450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Final Decision</a:t>
            </a:r>
          </a:p>
          <a:p>
            <a:r>
              <a:rPr lang="en-US" dirty="0" smtClean="0"/>
              <a:t>Give every customer $100 in rewards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Retain 900 customers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Keep loyal customers happy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839200" cy="43434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Definition of CRM</a:t>
            </a:r>
            <a:br>
              <a:rPr lang="en-US" sz="6700" b="1" dirty="0" smtClean="0"/>
            </a:b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Customer Relationship Management (CRM) is a broad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term that covers concepts used by companies to manage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their relationships with customers, including the capture, </a:t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storage and analysis of customer information.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hlinkClick r:id="rId3"/>
              </a:rPr>
              <a:t>www.greenwich-consulting.com/templates/gwcsimple.php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/>
              <a:t/>
            </a:r>
            <a:br>
              <a:rPr lang="en-US" sz="1400" i="1" dirty="0"/>
            </a:br>
            <a:endParaRPr lang="en-US" sz="1600" b="1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502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CRM sales rose by 28% from 1999 to 2000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CRM sales dropped by 5% in 2001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CRM sales dropped by 25% in 2002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CRM sales dropped by 17% in 2003</a:t>
            </a:r>
            <a:br>
              <a:rPr lang="en-US" b="1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Source:</a:t>
            </a:r>
            <a:r>
              <a:rPr lang="en-US" sz="2800" dirty="0" smtClean="0"/>
              <a:t> Harvard Business Review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14325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Companies Overviews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4384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tx1"/>
                </a:solidFill>
              </a:rPr>
              <a:t>Several companies have implemented successful CRM  efforts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d"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Distill the experiences of the CRM leaders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62560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Is it strategic?</a:t>
            </a:r>
          </a:p>
          <a:p>
            <a:r>
              <a:rPr lang="en-US" b="1" i="1" dirty="0" smtClean="0"/>
              <a:t>Where does it hurt?</a:t>
            </a:r>
          </a:p>
          <a:p>
            <a:r>
              <a:rPr lang="en-US" b="1" i="1" dirty="0" smtClean="0"/>
              <a:t>Do we need perfect data?</a:t>
            </a:r>
          </a:p>
          <a:p>
            <a:r>
              <a:rPr lang="en-US" b="1" i="1" dirty="0" smtClean="0"/>
              <a:t>Where do we go from here?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838200" y="1600200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Questions?</a:t>
            </a:r>
            <a:r>
              <a:rPr lang="en-US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rd"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>Companies have implemented successful CRM efforts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/>
          <a:lstStyle/>
          <a:p>
            <a:r>
              <a:rPr lang="en-US" b="1" dirty="0" err="1" smtClean="0"/>
              <a:t>Aviall</a:t>
            </a:r>
            <a:endParaRPr lang="en-US" b="1" dirty="0" smtClean="0"/>
          </a:p>
          <a:p>
            <a:r>
              <a:rPr lang="en-US" b="1" dirty="0" smtClean="0"/>
              <a:t>Kimberly-Clark</a:t>
            </a:r>
          </a:p>
          <a:p>
            <a:r>
              <a:rPr lang="en-US" b="1" dirty="0" smtClean="0"/>
              <a:t>Ingersoll-Rand</a:t>
            </a:r>
          </a:p>
          <a:p>
            <a:r>
              <a:rPr lang="en-US" b="1" dirty="0" smtClean="0"/>
              <a:t>Brother International</a:t>
            </a:r>
          </a:p>
          <a:p>
            <a:r>
              <a:rPr lang="en-US" b="1" dirty="0" smtClean="0"/>
              <a:t>Molex</a:t>
            </a:r>
            <a:endParaRPr lang="en-US" b="1" dirty="0"/>
          </a:p>
        </p:txBody>
      </p:sp>
      <p:pic>
        <p:nvPicPr>
          <p:cNvPr id="4" name="Picture 3" descr="image110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6" y="1676400"/>
            <a:ext cx="4371974" cy="2970494"/>
          </a:xfrm>
          <a:prstGeom prst="rect">
            <a:avLst/>
          </a:prstGeom>
        </p:spPr>
      </p:pic>
      <p:pic>
        <p:nvPicPr>
          <p:cNvPr id="5" name="Picture 4" descr="Brother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648200"/>
            <a:ext cx="1905000" cy="1905000"/>
          </a:xfrm>
          <a:prstGeom prst="rect">
            <a:avLst/>
          </a:prstGeom>
        </p:spPr>
      </p:pic>
      <p:pic>
        <p:nvPicPr>
          <p:cNvPr id="6" name="Picture 5" descr="avi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4800600"/>
            <a:ext cx="3289300" cy="17272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13192" cy="1069848"/>
          </a:xfrm>
        </p:spPr>
        <p:txBody>
          <a:bodyPr/>
          <a:lstStyle/>
          <a:p>
            <a:r>
              <a:rPr lang="en-US" dirty="0" smtClean="0"/>
              <a:t>Is It Strategic?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67000"/>
            <a:ext cx="8022336" cy="47244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Paul </a:t>
            </a:r>
            <a:r>
              <a:rPr lang="en-US" sz="2400" b="1" dirty="0" err="1" smtClean="0">
                <a:solidFill>
                  <a:schemeClr val="tx1"/>
                </a:solidFill>
              </a:rPr>
              <a:t>Fulchino</a:t>
            </a:r>
            <a:r>
              <a:rPr lang="en-US" sz="2400" b="1" dirty="0" smtClean="0">
                <a:solidFill>
                  <a:schemeClr val="tx1"/>
                </a:solidFill>
              </a:rPr>
              <a:t>- CEO of </a:t>
            </a:r>
            <a:r>
              <a:rPr lang="en-US" sz="2400" b="1" dirty="0" err="1" smtClean="0">
                <a:solidFill>
                  <a:srgbClr val="0070C0"/>
                </a:solidFill>
              </a:rPr>
              <a:t>Aviall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Knew the stakes involved (CRM – not a tool buffing a company – applied only to process vital to a company’s competitiveness 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Brought CRM into </a:t>
            </a:r>
            <a:r>
              <a:rPr lang="en-US" sz="2400" b="1" dirty="0" err="1" smtClean="0">
                <a:solidFill>
                  <a:schemeClr val="tx1"/>
                </a:solidFill>
              </a:rPr>
              <a:t>Aviall</a:t>
            </a:r>
            <a:r>
              <a:rPr lang="en-US" sz="2400" b="1" dirty="0" smtClean="0">
                <a:solidFill>
                  <a:schemeClr val="tx1"/>
                </a:solidFill>
              </a:rPr>
              <a:t> in 2000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Poor existing IT system – increase sales reps’ workloads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Inefficient phone call routing and haphazard calling schedules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 more focused approach &gt; full-scale implementation of a broad CRM program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“ It is possible to use CRM systems to manage the entire customer relationship cycle, but that’s usually a bad idea.”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Mural-Aviall_h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"/>
            <a:ext cx="3783610" cy="23622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304800"/>
            <a:ext cx="8013192" cy="1255776"/>
          </a:xfrm>
        </p:spPr>
        <p:txBody>
          <a:bodyPr/>
          <a:lstStyle/>
          <a:p>
            <a:pPr algn="ctr"/>
            <a:r>
              <a:rPr lang="en-US" dirty="0" smtClean="0"/>
              <a:t>Where doest it hurt?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24000"/>
            <a:ext cx="8555736" cy="51054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Examine customer relationship cycles – usually find some deep-seated problems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It is these pain points that should be the focus of the CRM effort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Kimberly-Clark</a:t>
            </a:r>
            <a:r>
              <a:rPr lang="en-US" dirty="0" smtClean="0">
                <a:solidFill>
                  <a:schemeClr val="tx1"/>
                </a:solidFill>
              </a:rPr>
              <a:t> – pain points – vast retailer promotions operation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Thousands of promotions every year – but unable to accurately gauge the success of any of them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Profit Calculator – more precisely measure the impact of a particular promotion on sales – renamed Business Planner – rapidly succeeded – manage more than 2,300 promotional events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Focusing on pain points can not only be an effective way to build a successful CRM program but can also get an unsuccessful CRM initiative back on track.</a:t>
            </a:r>
            <a:r>
              <a:rPr lang="en-US" dirty="0" smtClean="0">
                <a:solidFill>
                  <a:schemeClr val="tx1"/>
                </a:solidFill>
              </a:rPr>
              <a:t> ”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Ingersoll-Rand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$10B diversified manufacturer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2001 Club Car showed signs of trouble – needed much better info – roll out a broad CRM system– too much for the org to digest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Refocused its CRM initiative on the two deepest pain points: forecasting sales and taking orders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Today: 2 yrs after CRM effort was </a:t>
            </a:r>
            <a:r>
              <a:rPr lang="en-US" dirty="0" err="1" smtClean="0">
                <a:solidFill>
                  <a:schemeClr val="tx1"/>
                </a:solidFill>
              </a:rPr>
              <a:t>relaunched</a:t>
            </a:r>
            <a:r>
              <a:rPr lang="en-US" dirty="0" smtClean="0">
                <a:solidFill>
                  <a:schemeClr val="tx1"/>
                </a:solidFill>
              </a:rPr>
              <a:t> – smoother, more predictable manufacturing schedules 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252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2819400" cy="129540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983</Words>
  <Application>Microsoft Office PowerPoint</Application>
  <PresentationFormat>On-screen Show (4:3)</PresentationFormat>
  <Paragraphs>132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CRM Done Right  By Darrell K. Rigby and Dianne Ledingham       </vt:lpstr>
      <vt:lpstr>Tim = Introduction            Yifan = Company Overviews  Jesse = CRM cycle   Joey = Pros and Cons of CRM systems   Mike = Costs of CRM systems</vt:lpstr>
      <vt:lpstr>Definition of CRM   Customer Relationship Management (CRM) is a broad   term that covers concepts used by companies to manage   their relationships with customers, including the capture,   storage and analysis of customer information.   www.greenwich-consulting.com/templates/gwcsimple.php      </vt:lpstr>
      <vt:lpstr>CRM sales rose by 28% from 1999 to 2000  CRM sales dropped by 5% in 2001  CRM sales dropped by 25% in 2002  CRM sales dropped by 17% in 2003  Source: Harvard Business Review    </vt:lpstr>
      <vt:lpstr>Companies Overviews</vt:lpstr>
      <vt:lpstr>Distill the experiences of the CRM leaders </vt:lpstr>
      <vt:lpstr>Companies have implemented successful CRM efforts</vt:lpstr>
      <vt:lpstr>Is It Strategic?</vt:lpstr>
      <vt:lpstr>Where doest it hurt?</vt:lpstr>
      <vt:lpstr>Do we need perfect data?</vt:lpstr>
      <vt:lpstr>WHERE DO WE GO FROM HERE?   As Kimberly-Clark, Brother, and Molex found The data produced by a narrowly focused CRM system – reveal additional opportunities for important business refinements Those refinements – amount to a broad CRM application that extends across the company   It’s also often possible to extend the benefits of CRM to related business units  No longer a black hole, CRM is becoming a basic building block of corporate success     </vt:lpstr>
      <vt:lpstr>CRM Cycle</vt:lpstr>
      <vt:lpstr>CRM Cycle Factors</vt:lpstr>
      <vt:lpstr>Customer Relationship Cycle</vt:lpstr>
      <vt:lpstr>Slide 15</vt:lpstr>
      <vt:lpstr>Overall CRM Cycle</vt:lpstr>
      <vt:lpstr>Pros of CRM</vt:lpstr>
      <vt:lpstr>Pros of CRM</vt:lpstr>
      <vt:lpstr>Cons of CRM</vt:lpstr>
      <vt:lpstr>Calculating the Cost of CRM</vt:lpstr>
      <vt:lpstr>Cost of CRM</vt:lpstr>
      <vt:lpstr>Cost of CRM</vt:lpstr>
      <vt:lpstr>Cost of CRM</vt:lpstr>
      <vt:lpstr>Cost of CRM</vt:lpstr>
      <vt:lpstr>QUESTIONS?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 Done Right  By Darrell K. Rigby and Dianne Ledingham</dc:title>
  <dc:creator>Timothy R. Richards</dc:creator>
  <cp:lastModifiedBy>Timothy R. Richards</cp:lastModifiedBy>
  <cp:revision>28</cp:revision>
  <dcterms:created xsi:type="dcterms:W3CDTF">2009-04-22T13:17:05Z</dcterms:created>
  <dcterms:modified xsi:type="dcterms:W3CDTF">2009-04-30T15:00:56Z</dcterms:modified>
</cp:coreProperties>
</file>